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  <p:sldMasterId id="2147483690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482" r:id="rId7"/>
    <p:sldId id="483" r:id="rId8"/>
    <p:sldId id="438" r:id="rId9"/>
    <p:sldId id="436" r:id="rId10"/>
    <p:sldId id="435" r:id="rId11"/>
    <p:sldId id="442" r:id="rId12"/>
    <p:sldId id="448" r:id="rId13"/>
    <p:sldId id="456" r:id="rId14"/>
    <p:sldId id="449" r:id="rId15"/>
    <p:sldId id="450" r:id="rId16"/>
    <p:sldId id="446" r:id="rId17"/>
    <p:sldId id="458" r:id="rId18"/>
    <p:sldId id="447" r:id="rId19"/>
    <p:sldId id="451" r:id="rId20"/>
    <p:sldId id="452" r:id="rId21"/>
    <p:sldId id="454" r:id="rId22"/>
    <p:sldId id="460" r:id="rId23"/>
    <p:sldId id="453" r:id="rId24"/>
    <p:sldId id="461" r:id="rId25"/>
    <p:sldId id="463" r:id="rId26"/>
    <p:sldId id="464" r:id="rId27"/>
    <p:sldId id="462" r:id="rId28"/>
    <p:sldId id="465" r:id="rId29"/>
    <p:sldId id="467" r:id="rId30"/>
    <p:sldId id="468" r:id="rId31"/>
    <p:sldId id="471" r:id="rId32"/>
    <p:sldId id="466" r:id="rId33"/>
    <p:sldId id="469" r:id="rId34"/>
    <p:sldId id="472" r:id="rId35"/>
    <p:sldId id="470" r:id="rId36"/>
    <p:sldId id="443" r:id="rId37"/>
    <p:sldId id="439" r:id="rId38"/>
    <p:sldId id="474" r:id="rId39"/>
    <p:sldId id="475" r:id="rId40"/>
    <p:sldId id="476" r:id="rId41"/>
    <p:sldId id="477" r:id="rId42"/>
    <p:sldId id="441" r:id="rId43"/>
    <p:sldId id="437" r:id="rId44"/>
    <p:sldId id="440" r:id="rId45"/>
    <p:sldId id="478" r:id="rId46"/>
    <p:sldId id="480" r:id="rId47"/>
    <p:sldId id="481" r:id="rId48"/>
    <p:sldId id="444" r:id="rId49"/>
    <p:sldId id="486" r:id="rId50"/>
    <p:sldId id="431" r:id="rId51"/>
    <p:sldId id="485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94660" autoAdjust="0"/>
  </p:normalViewPr>
  <p:slideViewPr>
    <p:cSldViewPr>
      <p:cViewPr varScale="1">
        <p:scale>
          <a:sx n="91" d="100"/>
          <a:sy n="91" d="100"/>
        </p:scale>
        <p:origin x="-570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57826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03582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445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24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5253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2103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1005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8673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17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186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128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27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010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2286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42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640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695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0418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7387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5259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049404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msdn.microsoft.com/en-us/library/az24scfc(v=vs.110).aspx" TargetMode="External"/><Relationship Id="rId4" Type="http://schemas.openxmlformats.org/officeDocument/2006/relationships/hyperlink" Target="http://regex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://creativecommons.org/licenses/by-nc-sa/3.0/deed.en_US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59494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098" name="Picture 2" descr="http://www.mullie.eu/public/posts/regex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667000"/>
            <a:ext cx="5884439" cy="196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437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[character_group]</a:t>
            </a:r>
            <a:r>
              <a:rPr lang="en-US" noProof="1" smtClean="0"/>
              <a:t> - Matches any single character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[^character_group]</a:t>
            </a:r>
            <a:r>
              <a:rPr lang="en-US" noProof="1" smtClean="0"/>
              <a:t> - Negation: Matches any single character that is not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19735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12" y="320852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827212" y="320040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23606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1" y="56388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11" y="57113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70012" y="5711336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674813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1979614" y="5722724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2360611" y="5723725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253266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2704719" y="572491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302062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360021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3198812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132238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[first-last]</a:t>
            </a:r>
            <a:r>
              <a:rPr lang="en-US" noProof="1"/>
              <a:t> - Character range: Matches any single character in the range from first to last</a:t>
            </a:r>
          </a:p>
          <a:p>
            <a:pPr lvl="1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0-9]</a:t>
            </a:r>
            <a:r>
              <a:rPr lang="en-US" noProof="1" smtClean="0"/>
              <a:t> </a:t>
            </a:r>
            <a:r>
              <a:rPr lang="en-US" noProof="1"/>
              <a:t>matches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cs typeface="Consolas" panose="020B0609020204030204" pitchFamily="49" charset="0"/>
              </a:rPr>
              <a:t> - Matches any single character except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377887" lvl="1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24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2413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674811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827211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1979612" y="3200400"/>
            <a:ext cx="21978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8532812" y="3196737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87614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21615" y="4393273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 matches everything except new line.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9012" y="4465810"/>
            <a:ext cx="1880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1172950" y="4465807"/>
            <a:ext cx="15286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1338007" y="4465807"/>
            <a:ext cx="2076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674812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1872613" y="446580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2001598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1537097" y="4465804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7026" y="4469478"/>
            <a:ext cx="128940" cy="3129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45965" y="4469474"/>
            <a:ext cx="201764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6497" y="4469474"/>
            <a:ext cx="17073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902826" y="4469474"/>
            <a:ext cx="128221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3043217" y="4469474"/>
            <a:ext cx="17474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224318" y="4469474"/>
            <a:ext cx="14982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2722406" y="4469471"/>
            <a:ext cx="17424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74230" y="4469475"/>
            <a:ext cx="15944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ectangle 29"/>
          <p:cNvSpPr/>
          <p:nvPr/>
        </p:nvSpPr>
        <p:spPr>
          <a:xfrm>
            <a:off x="3539132" y="4469472"/>
            <a:ext cx="16839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ectangle 30"/>
          <p:cNvSpPr/>
          <p:nvPr/>
        </p:nvSpPr>
        <p:spPr>
          <a:xfrm>
            <a:off x="3713290" y="4469472"/>
            <a:ext cx="18592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/>
          <p:cNvSpPr/>
          <p:nvPr/>
        </p:nvSpPr>
        <p:spPr>
          <a:xfrm>
            <a:off x="4046080" y="446580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3" name="Rectangle 32"/>
          <p:cNvSpPr/>
          <p:nvPr/>
        </p:nvSpPr>
        <p:spPr>
          <a:xfrm>
            <a:off x="4243667" y="4465801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4" name="Rectangle 33"/>
          <p:cNvSpPr/>
          <p:nvPr/>
        </p:nvSpPr>
        <p:spPr>
          <a:xfrm>
            <a:off x="4373161" y="4465801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5" name="Rectangle 34"/>
          <p:cNvSpPr/>
          <p:nvPr/>
        </p:nvSpPr>
        <p:spPr>
          <a:xfrm>
            <a:off x="3905571" y="4469469"/>
            <a:ext cx="11923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6" name="Rectangle 35"/>
          <p:cNvSpPr/>
          <p:nvPr/>
        </p:nvSpPr>
        <p:spPr>
          <a:xfrm>
            <a:off x="4582292" y="44658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7" name="Rectangle 36"/>
          <p:cNvSpPr/>
          <p:nvPr/>
        </p:nvSpPr>
        <p:spPr>
          <a:xfrm>
            <a:off x="4743827" y="4465800"/>
            <a:ext cx="1427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Rectangle 37"/>
          <p:cNvSpPr/>
          <p:nvPr/>
        </p:nvSpPr>
        <p:spPr>
          <a:xfrm>
            <a:off x="4890868" y="4465799"/>
            <a:ext cx="1730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9" name="Rectangle 38"/>
          <p:cNvSpPr/>
          <p:nvPr/>
        </p:nvSpPr>
        <p:spPr>
          <a:xfrm>
            <a:off x="5214643" y="4465798"/>
            <a:ext cx="18613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Rectangle 39"/>
          <p:cNvSpPr/>
          <p:nvPr/>
        </p:nvSpPr>
        <p:spPr>
          <a:xfrm>
            <a:off x="5402448" y="446579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1" name="Rectangle 40"/>
          <p:cNvSpPr/>
          <p:nvPr/>
        </p:nvSpPr>
        <p:spPr>
          <a:xfrm>
            <a:off x="5543430" y="446579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67604" y="4465798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747444" y="446579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/>
          <p:nvPr/>
        </p:nvSpPr>
        <p:spPr>
          <a:xfrm>
            <a:off x="5901958" y="4465797"/>
            <a:ext cx="16576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5" name="Rectangle 44"/>
          <p:cNvSpPr/>
          <p:nvPr/>
        </p:nvSpPr>
        <p:spPr>
          <a:xfrm>
            <a:off x="6080664" y="4465796"/>
            <a:ext cx="16478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6" name="Rectangle 45"/>
          <p:cNvSpPr/>
          <p:nvPr/>
        </p:nvSpPr>
        <p:spPr>
          <a:xfrm>
            <a:off x="6399212" y="446579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6726724" y="4469468"/>
            <a:ext cx="19445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Rectangle 47"/>
          <p:cNvSpPr/>
          <p:nvPr/>
        </p:nvSpPr>
        <p:spPr>
          <a:xfrm>
            <a:off x="6933060" y="4469468"/>
            <a:ext cx="11928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9" name="Rectangle 48"/>
          <p:cNvSpPr/>
          <p:nvPr/>
        </p:nvSpPr>
        <p:spPr>
          <a:xfrm>
            <a:off x="6257064" y="4465795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0" name="Rectangle 49"/>
          <p:cNvSpPr/>
          <p:nvPr/>
        </p:nvSpPr>
        <p:spPr>
          <a:xfrm>
            <a:off x="7054164" y="4469469"/>
            <a:ext cx="19665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1" name="Rectangle 50"/>
          <p:cNvSpPr/>
          <p:nvPr/>
        </p:nvSpPr>
        <p:spPr>
          <a:xfrm>
            <a:off x="7252738" y="4469466"/>
            <a:ext cx="13689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2" name="Rectangle 51"/>
          <p:cNvSpPr/>
          <p:nvPr/>
        </p:nvSpPr>
        <p:spPr>
          <a:xfrm>
            <a:off x="7403159" y="4469466"/>
            <a:ext cx="17108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7" name="Rectangle 56"/>
          <p:cNvSpPr/>
          <p:nvPr/>
        </p:nvSpPr>
        <p:spPr>
          <a:xfrm>
            <a:off x="6598023" y="4465794"/>
            <a:ext cx="12483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394409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977" y="1981206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013684" y="1981203"/>
            <a:ext cx="16866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182344" y="1981203"/>
            <a:ext cx="181114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1671159" y="1981200"/>
            <a:ext cx="18609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63458" y="1981200"/>
            <a:ext cx="17410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857257" y="1988044"/>
            <a:ext cx="174106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2031362" y="1988044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69" y="3319149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8652" y="3319148"/>
            <a:ext cx="1322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54901" y="3319145"/>
            <a:ext cx="19318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8088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709794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2871500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037234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3211386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84401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385616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.stack.imgur.com/K9Ta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469284" y="1752600"/>
            <a:ext cx="8915400" cy="3009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089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pic>
        <p:nvPicPr>
          <p:cNvPr id="6146" name="Picture 2" descr="http://opsmgt.edublogs.org/files/2014/09/quantity-183soo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3660" y="2209800"/>
            <a:ext cx="5743575" cy="2447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83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2412" y="1895814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5332412" y="2282537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2412" y="3381219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3555" y="5293969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5332411" y="4900960"/>
            <a:ext cx="381001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25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exactly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{n,m}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times, but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no more than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99012" y="17526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1787236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212" y="1810181"/>
            <a:ext cx="990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3350291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99012" y="335029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1922" y="3416547"/>
            <a:ext cx="226928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52578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\+\d{5,7}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99012" y="5257799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5213" y="5333908"/>
            <a:ext cx="1371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3960812" y="173868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723" y="330605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6723" y="51962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849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themarketingnutz.com/wp-content/uploads/2013/10/photodune-2292250-quality-and-quantity-computer-keys-showing-choice-between-excell-x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828800"/>
            <a:ext cx="2819400" cy="281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3403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pic>
        <p:nvPicPr>
          <p:cNvPr id="4" name="image4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160588" y="1676400"/>
            <a:ext cx="5509719" cy="3168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0279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C#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Helpful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974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9013" y="3311099"/>
            <a:ext cx="16002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89011" y="4057544"/>
            <a:ext cx="1066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519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>
                <a:cs typeface="Consolas" panose="020B0609020204030204" pitchFamily="49" charset="0"/>
              </a:rPr>
              <a:t> - The match must occur 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The match must </a:t>
            </a:r>
            <a:r>
              <a:rPr lang="en-US" noProof="1" smtClean="0">
                <a:cs typeface="Consolas" panose="020B0609020204030204" pitchFamily="49" charset="0"/>
              </a:rPr>
              <a:t>not occur </a:t>
            </a:r>
            <a:r>
              <a:rPr lang="en-US" noProof="1">
                <a:cs typeface="Consolas" panose="020B0609020204030204" pitchFamily="49" charset="0"/>
              </a:rPr>
              <a:t>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4384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44508" y="2438400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012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579938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0811" y="2495981"/>
            <a:ext cx="7254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237412" y="2495980"/>
            <a:ext cx="685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44508" y="4579938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1013" y="4648200"/>
            <a:ext cx="68579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TextBox 12"/>
          <p:cNvSpPr txBox="1"/>
          <p:nvPr/>
        </p:nvSpPr>
        <p:spPr>
          <a:xfrm>
            <a:off x="3656012" y="45491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903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29576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8612" y="1877228"/>
            <a:ext cx="1981200" cy="22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4872091" y="2979663"/>
            <a:ext cx="1163362" cy="13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150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pic>
        <p:nvPicPr>
          <p:cNvPr id="9218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932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138" y="2526758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5942012" y="2459736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6139" y="4449562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7085013" y="4382540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421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(?&lt;=subexpression)</a:t>
            </a:r>
            <a:r>
              <a:rPr lang="en-US" sz="3600" noProof="1">
                <a:cs typeface="Consolas" panose="020B0609020204030204" pitchFamily="49" charset="0"/>
              </a:rPr>
              <a:t> – Positive lookbehind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(?&lt;!subexpression)</a:t>
            </a:r>
            <a:r>
              <a:rPr lang="en-US" sz="3600" noProof="1">
                <a:cs typeface="Consolas" panose="020B0609020204030204" pitchFamily="49" charset="0"/>
              </a:rPr>
              <a:t> – Negative lookbehind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2422" y="1977280"/>
            <a:ext cx="1022190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0501" y="3306684"/>
            <a:ext cx="2438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)\d{1,4}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38490" y="3306684"/>
            <a:ext cx="254802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300" y="32304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002" y="3313608"/>
            <a:ext cx="530310" cy="4547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8879" y="4733024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(?&lt;![0-9\-])\d+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498072" y="4747669"/>
            <a:ext cx="516162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St. #-2 -123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354 2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8223" y="46861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26099" y="4747669"/>
            <a:ext cx="530310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076658" y="4757269"/>
            <a:ext cx="263841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393825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Positive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(?!subexpression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Negative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pPr marL="0" indent="0">
              <a:buNone/>
            </a:pPr>
            <a:r>
              <a:rPr lang="en-US" noProof="1">
                <a:cs typeface="Consolas" panose="020B0609020204030204" pitchFamily="49" charset="0"/>
              </a:rPr>
              <a:t/>
            </a:r>
            <a:br>
              <a:rPr lang="en-US" noProof="1">
                <a:cs typeface="Consolas" panose="020B0609020204030204" pitchFamily="49" charset="0"/>
              </a:rPr>
            </a:br>
            <a:endParaRPr lang="en-US" noProof="1">
              <a:cs typeface="Consolas" panose="020B0609020204030204" pitchFamily="49" charset="0"/>
            </a:endParaRPr>
          </a:p>
          <a:p>
            <a:r>
              <a:rPr lang="en-US" b="1" i="1" dirty="0">
                <a:cs typeface="Consolas" panose="020B0609020204030204" pitchFamily="49" charset="0"/>
              </a:rPr>
              <a:t>"With </a:t>
            </a:r>
            <a:r>
              <a:rPr lang="en-US" b="1" i="1" dirty="0" err="1">
                <a:cs typeface="Consolas" panose="020B0609020204030204" pitchFamily="49" charset="0"/>
              </a:rPr>
              <a:t>lookarounds</a:t>
            </a:r>
            <a:r>
              <a:rPr lang="en-US" b="1" i="1" dirty="0">
                <a:cs typeface="Consolas" panose="020B0609020204030204" pitchFamily="49" charset="0"/>
              </a:rPr>
              <a:t>, your feet stay planted on the string. </a:t>
            </a:r>
            <a:br>
              <a:rPr lang="en-US" b="1" i="1" dirty="0">
                <a:cs typeface="Consolas" panose="020B0609020204030204" pitchFamily="49" charset="0"/>
              </a:rPr>
            </a:br>
            <a:r>
              <a:rPr lang="en-US" b="1" i="1" dirty="0">
                <a:cs typeface="Consolas" panose="020B0609020204030204" pitchFamily="49" charset="0"/>
              </a:rPr>
              <a:t>You're just looking, not moving</a:t>
            </a:r>
            <a:r>
              <a:rPr lang="en-US" b="1" i="1" dirty="0" smtClean="0">
                <a:cs typeface="Consolas" panose="020B0609020204030204" pitchFamily="49" charset="0"/>
              </a:rPr>
              <a:t>!"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(3)</a:t>
            </a:r>
            <a:endParaRPr lang="en-US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75697" y="3247890"/>
            <a:ext cx="29193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\b\w+\b(?![\w?])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460044" y="326253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this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7180" y="321057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7488" y="3272135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20680" y="3272134"/>
            <a:ext cx="700389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827597" y="3272133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84212" y="1905000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.*?(?=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\!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333406" y="191964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not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03556" y="185809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20850" y="1929245"/>
            <a:ext cx="32309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284454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4374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4570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8062" y="1676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132841">
            <a:off x="4419906" y="334138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947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603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3819" y="1789888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6232498" y="2194860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2216087" y="2847198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References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68936" y="4732723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7777615" y="5137695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2894012" y="5740977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Reuses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152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http://sublime-text-unofficial-documentation.readthedocs.org/en/latest/_images/search-and-replace-regex-sam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7811" y="1512277"/>
            <a:ext cx="62769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81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2.quickmeme.com/img/18/187c7aef8a6985ba6f252fa41f8a0620eaf8f4091203e5403e23374e70ffb9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0448" y="1371600"/>
            <a:ext cx="3810000" cy="3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293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in 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Built-In Regex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33825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noProof="1" smtClean="0"/>
              <a:t># supports a built-in regular expression class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Accepts the pattern as argument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regex-sandwich.png (821×14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709076"/>
            <a:ext cx="7620000" cy="1327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157713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String By Pattern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@"\d{4}-\d{2}-\d{2}";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regex.IsMatch(text);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064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a Single Match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regex.Match(text);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xmlns="" val="2057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returns </a:t>
            </a:r>
            <a:r>
              <a:rPr lang="en-US" sz="3000" noProof="1">
                <a:cs typeface="Consolas" panose="020B0609020204030204" pitchFamily="49" charset="0"/>
              </a:rPr>
              <a:t>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Matches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@"([A-Z][a-z]+):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regex.Matches(text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Branson</a:t>
            </a:r>
          </a:p>
        </p:txBody>
      </p:sp>
    </p:spTree>
    <p:extLst>
      <p:ext uri="{BB962C8B-B14F-4D97-AF65-F5344CB8AC3E}">
        <p14:creationId xmlns:p14="http://schemas.microsoft.com/office/powerpoint/2010/main" xmlns="" val="129582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replaces all strings that match the pattern with the provided replacement</a:t>
            </a:r>
            <a:endParaRPr lang="en-US" sz="3000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regex.Replace(text,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Branson: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649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 smtClean="0">
                <a:latin typeface="+mj-lt"/>
              </a:rPr>
              <a:t> – splits the text by the pattern</a:t>
            </a:r>
          </a:p>
          <a:p>
            <a:pPr lvl="1"/>
            <a:r>
              <a:rPr lang="en-US" noProof="1" smtClean="0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 smtClean="0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(", ", results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)); // 1, 2, 3, 4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  <p:pic>
        <p:nvPicPr>
          <p:cNvPr id="6" name="Picture 2" descr="13365116881988732618Cartoon Banana Peel.svg.hi.png (600×38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931043"/>
            <a:ext cx="2822756" cy="17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2931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Strings – 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515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"Gosho Pesho Anatoli Penio Asen";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 match = regex.Match(text);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Console.WriteLine(match); // Anatoli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MatchCollection matches = regex.Matches(text);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match in matches)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Console.WriteLine(match);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Anatoli, Asen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868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Validation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5156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@"^[\</a:t>
            </a:r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w-]{4,12}@[\w\-]{2,}\.[a-zA-Z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]+$";</a:t>
            </a:r>
          </a:p>
          <a:p>
            <a:endParaRPr lang="sv-SE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List&lt;string&gt; emails = new List&lt;string&gt;()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"dow_jones@gmail.com",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"spam@nakov",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"JohnSkeet69@1337.org",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"ayy lmao@abv.bg"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email in emails)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Console.WriteLine(regex.IsMatch(email));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958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 smtClean="0"/>
              <a:t>is a </a:t>
            </a:r>
            <a:r>
              <a:rPr lang="en-US" dirty="0"/>
              <a:t>sequence of characters that forms a 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Also known as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200" noProof="1"/>
              <a:t>, regexp, rational </a:t>
            </a:r>
            <a:r>
              <a:rPr lang="en-US" sz="3200" dirty="0" smtClean="0"/>
              <a:t>expression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finding and matching certain parts of strings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all uses of the word "regex"</a:t>
            </a:r>
            <a:endParaRPr lang="en-US" sz="3200" dirty="0"/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All strings that correspond to the expression (also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dirty="0" smtClean="0"/>
              <a:t>) are matched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A\w+</a:t>
            </a:r>
            <a:r>
              <a:rPr lang="en-US" dirty="0" smtClean="0"/>
              <a:t> matches all words in a text</a:t>
            </a:r>
          </a:p>
          <a:p>
            <a:pPr marL="682634" lvl="2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 smtClean="0"/>
              <a:t> that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Regular Expressions</a:t>
            </a:r>
            <a:endParaRPr lang="bg-BG" dirty="0"/>
          </a:p>
        </p:txBody>
      </p:sp>
      <p:pic>
        <p:nvPicPr>
          <p:cNvPr id="6" name="Picture 2" descr="http://img.wonderhowto.com/img/18/65/63527391375862/0/hack-like-pro-introduction-regular-expressions-regex.1280x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1675" y="5220339"/>
            <a:ext cx="2929148" cy="13717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043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5"/>
              </a:rPr>
              <a:t>http://msdn.microsoft.com/en-us/library/az24scfc(v=vs.110).aspx</a:t>
            </a:r>
            <a:r>
              <a:rPr lang="en-US" sz="3200" dirty="0" smtClean="0"/>
              <a:t> – a quick reference for Regex from Microsoft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</a:t>
            </a:r>
            <a:r>
              <a:rPr lang="en-US" sz="3200" dirty="0" smtClean="0"/>
              <a:t>nteractive </a:t>
            </a:r>
            <a:r>
              <a:rPr lang="en-US" sz="3200" dirty="0"/>
              <a:t>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</a:t>
            </a:r>
            <a:r>
              <a:rPr lang="en-US" sz="3200" dirty="0" smtClean="0">
                <a:hlinkClick r:id="rId7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a comprehensive </a:t>
            </a:r>
            <a:r>
              <a:rPr lang="en-US" sz="3200" dirty="0"/>
              <a:t>tutorial on regular </a:t>
            </a:r>
            <a:r>
              <a:rPr lang="en-US" sz="3200" dirty="0" smtClean="0"/>
              <a:t>expressions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563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 (2)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image1.gi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 rot="21037628">
            <a:off x="540076" y="2392397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6.tif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 rot="399835">
            <a:off x="8415456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ynda.png"/>
          <p:cNvPicPr/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898409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160332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1048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strings of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C# provides a built-in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 smtClean="0"/>
              <a:t> class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replacing</a:t>
            </a:r>
            <a:r>
              <a:rPr lang="en-US" dirty="0" smtClean="0"/>
              <a:t> strings by a pattern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875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in C#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7355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429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patterns </a:t>
            </a:r>
            <a:r>
              <a:rPr lang="en-US" dirty="0" smtClean="0"/>
              <a:t>describe what should be matched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For example,                                   is read as: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Starts with the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359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9 symbols from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Search Patterns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5623" y="1828800"/>
            <a:ext cx="287878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\+359[0-9]{9}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3312" y="4461808"/>
            <a:ext cx="10134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+359882021853 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Tanio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+2394818322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 Pyong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+9738418 2838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Nashmat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+359896923312 – Pesho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6359" y="48768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136359" y="59436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212126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http://www.mike-dixon.com/wp-content/uploads/2013/12/rege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97974">
            <a:off x="3636726" y="1583363"/>
            <a:ext cx="4937133" cy="32893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497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pic>
        <p:nvPicPr>
          <p:cNvPr id="2050" name="Picture 2" descr="https://www.flyingcalls.com/wp-content/uploads/2013/10/esc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267466"/>
            <a:ext cx="4063296" cy="228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783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0261477"/>
              </p:ext>
            </p:extLst>
          </p:nvPr>
        </p:nvGraphicFramePr>
        <p:xfrm>
          <a:off x="455612" y="1150938"/>
          <a:ext cx="1123791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4038600"/>
                <a:gridCol w="571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Character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Example</a:t>
                      </a:r>
                      <a:endParaRPr lang="en-US" b="1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tab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new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\u0000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Unicode character</a:t>
                      </a:r>
                    </a:p>
                    <a:p>
                      <a:r>
                        <a:rPr lang="en-US" dirty="0" smtClean="0"/>
                        <a:t>(e.g.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\u0065</a:t>
                      </a:r>
                      <a:r>
                        <a:rPr lang="en-US" baseline="0" dirty="0" smtClean="0"/>
                        <a:t> is lowercase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r>
                        <a:rPr lang="en-US" baseline="0" dirty="0" smtClean="0"/>
                        <a:t> a literal character</a:t>
                      </a:r>
                    </a:p>
                    <a:p>
                      <a:r>
                        <a:rPr lang="en-US" baseline="0" dirty="0" smtClean="0"/>
                        <a:t>(e.g.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  <a:r>
                        <a:rPr lang="en-US" baseline="0" dirty="0" smtClean="0"/>
                        <a:t> matches a dot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43190" y="1764188"/>
            <a:ext cx="5397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	is	SPARTA!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924" y="1825137"/>
            <a:ext cx="5334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807324" y="1836727"/>
            <a:ext cx="8382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30924" y="2667000"/>
            <a:ext cx="5410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quick brown fox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jumped over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lazy dog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07524" y="27314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8074025" y="310886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30924" y="4308476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Eloquent elf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53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77311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30924" y="5152375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Interesting. Will look into.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4025" y="5224912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10779124" y="52249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xmlns="" val="238141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948" y="2286000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9189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1831</Words>
  <Application>Microsoft Office PowerPoint</Application>
  <PresentationFormat>Custom</PresentationFormat>
  <Paragraphs>400</Paragraphs>
  <Slides>46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SoftUni 16x9</vt:lpstr>
      <vt:lpstr>1_SoftUni 16x9</vt:lpstr>
      <vt:lpstr>2_SoftUni 16x9</vt:lpstr>
      <vt:lpstr>4_SoftUni 16x9</vt:lpstr>
      <vt:lpstr>5_SoftUni 16x9</vt:lpstr>
      <vt:lpstr>Regular Expressions</vt:lpstr>
      <vt:lpstr>Table of Contents</vt:lpstr>
      <vt:lpstr>Regular Expressions</vt:lpstr>
      <vt:lpstr>Regular Expressions</vt:lpstr>
      <vt:lpstr>Search Patterns</vt:lpstr>
      <vt:lpstr>Regular Expression Syntax</vt:lpstr>
      <vt:lpstr>Character Escapes</vt:lpstr>
      <vt:lpstr>Character Escapes</vt:lpstr>
      <vt:lpstr>Character Escapes</vt:lpstr>
      <vt:lpstr>Character Classes</vt:lpstr>
      <vt:lpstr>Character Classes</vt:lpstr>
      <vt:lpstr>Character Classes (2)</vt:lpstr>
      <vt:lpstr>Character Classes (3)</vt:lpstr>
      <vt:lpstr>Character Classes</vt:lpstr>
      <vt:lpstr>Quantifiers</vt:lpstr>
      <vt:lpstr>Quantifiers</vt:lpstr>
      <vt:lpstr>Quantifiers (2)</vt:lpstr>
      <vt:lpstr>Quantifiers</vt:lpstr>
      <vt:lpstr>Anchors</vt:lpstr>
      <vt:lpstr>Anchors</vt:lpstr>
      <vt:lpstr>Anchors</vt:lpstr>
      <vt:lpstr>Anchors</vt:lpstr>
      <vt:lpstr>Grouping Constructs</vt:lpstr>
      <vt:lpstr>Grouping Constructs</vt:lpstr>
      <vt:lpstr>Grouping Constructs (2)</vt:lpstr>
      <vt:lpstr>Grouping Constructs (3)</vt:lpstr>
      <vt:lpstr>Grouping Constructs</vt:lpstr>
      <vt:lpstr>Backreference Constructs</vt:lpstr>
      <vt:lpstr>Backreference Constructs</vt:lpstr>
      <vt:lpstr>Backreference Constructs</vt:lpstr>
      <vt:lpstr>Regular Expressions in C#</vt:lpstr>
      <vt:lpstr>Regex in C#</vt:lpstr>
      <vt:lpstr>Validating String By Pattern</vt:lpstr>
      <vt:lpstr>Checking for a Single Match</vt:lpstr>
      <vt:lpstr>Checking for Matches</vt:lpstr>
      <vt:lpstr>Replacing With Regex</vt:lpstr>
      <vt:lpstr>Splitting With Regex</vt:lpstr>
      <vt:lpstr>Matching Strings –  Example</vt:lpstr>
      <vt:lpstr>Email Validation – Example</vt:lpstr>
      <vt:lpstr>Helpful Resources</vt:lpstr>
      <vt:lpstr>Helpful Resources (2)</vt:lpstr>
      <vt:lpstr>Exercises in Class</vt:lpstr>
      <vt:lpstr>Summary</vt:lpstr>
      <vt:lpstr>Regular Expressions in C#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2016-02-03T10:33:50Z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